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0" r:id="rId2"/>
  </p:sldMasterIdLst>
  <p:notesMasterIdLst>
    <p:notesMasterId r:id="rId15"/>
  </p:notesMasterIdLst>
  <p:sldIdLst>
    <p:sldId id="323" r:id="rId3"/>
    <p:sldId id="324" r:id="rId4"/>
    <p:sldId id="355" r:id="rId5"/>
    <p:sldId id="325" r:id="rId6"/>
    <p:sldId id="382" r:id="rId7"/>
    <p:sldId id="383" r:id="rId8"/>
    <p:sldId id="302" r:id="rId9"/>
    <p:sldId id="375" r:id="rId10"/>
    <p:sldId id="377" r:id="rId11"/>
    <p:sldId id="376" r:id="rId12"/>
    <p:sldId id="381" r:id="rId13"/>
    <p:sldId id="380" r:id="rId14"/>
  </p:sldIdLst>
  <p:sldSz cx="9144000" cy="6858000" type="screen4x3"/>
  <p:notesSz cx="6797675" cy="9929813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8A7"/>
    <a:srgbClr val="85A0C1"/>
    <a:srgbClr val="E1AC09"/>
    <a:srgbClr val="66FFCC"/>
    <a:srgbClr val="2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221" autoAdjust="0"/>
  </p:normalViewPr>
  <p:slideViewPr>
    <p:cSldViewPr snapToGrid="0" snapToObjects="1">
      <p:cViewPr>
        <p:scale>
          <a:sx n="96" d="100"/>
          <a:sy n="96" d="100"/>
        </p:scale>
        <p:origin x="-105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Лист1!$E$3:$J$3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Лист1!$E$4:$J$4</c:f>
              <c:numCache>
                <c:formatCode>General</c:formatCode>
                <c:ptCount val="6"/>
                <c:pt idx="0">
                  <c:v>2100</c:v>
                </c:pt>
                <c:pt idx="1">
                  <c:v>760</c:v>
                </c:pt>
                <c:pt idx="2">
                  <c:v>1418</c:v>
                </c:pt>
                <c:pt idx="3">
                  <c:v>3131</c:v>
                </c:pt>
                <c:pt idx="4">
                  <c:v>4700</c:v>
                </c:pt>
                <c:pt idx="5">
                  <c:v>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962048"/>
        <c:axId val="40632320"/>
      </c:barChart>
      <c:catAx>
        <c:axId val="4096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632320"/>
        <c:crosses val="autoZero"/>
        <c:auto val="1"/>
        <c:lblAlgn val="ctr"/>
        <c:lblOffset val="100"/>
        <c:noMultiLvlLbl val="0"/>
      </c:catAx>
      <c:valAx>
        <c:axId val="4063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96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395EA-DF29-6842-9829-3CBF246158A3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DD6F3-0742-0541-9B3B-FE91D33A19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05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1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51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45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A62946D-F2ED-4A3A-AFF2-114E504B5745}"/>
              </a:ext>
            </a:extLst>
          </p:cNvPr>
          <p:cNvSpPr/>
          <p:nvPr userDrawn="1"/>
        </p:nvSpPr>
        <p:spPr>
          <a:xfrm>
            <a:off x="2169994" y="0"/>
            <a:ext cx="6730053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B98542A-477C-4DE9-BE76-734F0C55D2E2}"/>
              </a:ext>
            </a:extLst>
          </p:cNvPr>
          <p:cNvSpPr/>
          <p:nvPr userDrawn="1"/>
        </p:nvSpPr>
        <p:spPr>
          <a:xfrm>
            <a:off x="2413947" y="0"/>
            <a:ext cx="6730053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9345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1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8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4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2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0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80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8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998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86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95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372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00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4714875" y="5899288"/>
            <a:ext cx="4179095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260626" y="5899288"/>
            <a:ext cx="4179095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75768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54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45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20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1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3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6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39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1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695F-7B0B-9641-BD99-A56DF55636E1}" type="datetimeFigureOut">
              <a:rPr lang="ru-RU" smtClean="0"/>
              <a:pPr/>
              <a:t>12.08.2025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22405-E621-A847-ADC0-F95258D9F8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4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695F-7B0B-9641-BD99-A56DF55636E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22405-E621-A847-ADC0-F95258D9F88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1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70418" y="1033463"/>
            <a:ext cx="419470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3500" b="1" dirty="0" smtClean="0">
                <a:solidFill>
                  <a:srgbClr val="15A8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ЭСИ Медикал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168151"/>
            <a:ext cx="9144000" cy="1077218"/>
          </a:xfrm>
          <a:prstGeom prst="rect">
            <a:avLst/>
          </a:prstGeom>
          <a:solidFill>
            <a:srgbClr val="15A8A7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ЭНДОПРОТЕЗЫ СУСТАВОВ</a:t>
            </a:r>
          </a:p>
          <a:p>
            <a:pPr algn="ctr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Производство Сервис</a:t>
            </a:r>
          </a:p>
        </p:txBody>
      </p:sp>
      <p:pic>
        <p:nvPicPr>
          <p:cNvPr id="8" name="Изображение 7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25852"/>
            <a:ext cx="2806700" cy="1886857"/>
          </a:xfrm>
          <a:prstGeom prst="rect">
            <a:avLst/>
          </a:prstGeom>
        </p:spPr>
      </p:pic>
      <p:pic>
        <p:nvPicPr>
          <p:cNvPr id="11" name="Изображение 10" descr="images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622" y="3725852"/>
            <a:ext cx="4159902" cy="1886857"/>
          </a:xfrm>
          <a:prstGeom prst="rect">
            <a:avLst/>
          </a:prstGeom>
        </p:spPr>
      </p:pic>
      <p:pic>
        <p:nvPicPr>
          <p:cNvPr id="12" name="Изображение 11" descr="images-3.jpe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523" y="3725852"/>
            <a:ext cx="2411476" cy="1890830"/>
          </a:xfrm>
          <a:prstGeom prst="rect">
            <a:avLst/>
          </a:prstGeom>
        </p:spPr>
      </p:pic>
      <p:pic>
        <p:nvPicPr>
          <p:cNvPr id="4098" name="Picture 2" descr="ЭСИ лого бирюз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9" y="519113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4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" y="1031988"/>
            <a:ext cx="9144000" cy="5139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612" y="93781"/>
            <a:ext cx="8261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rgbClr val="85A0C1"/>
                </a:solidFill>
                <a:latin typeface="+mj-lt"/>
              </a:defRPr>
            </a:lvl1pPr>
          </a:lstStyle>
          <a:p>
            <a:pPr algn="ctr"/>
            <a:r>
              <a:rPr lang="ru-RU" sz="2400" b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География </a:t>
            </a:r>
            <a:r>
              <a:rPr lang="ru-RU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присутствия. Количество установок в 2024г.</a:t>
            </a:r>
            <a:endParaRPr lang="ru-RU" sz="2400" b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45">
            <a:extLst>
              <a:ext uri="{FF2B5EF4-FFF2-40B4-BE49-F238E27FC236}">
                <a16:creationId xmlns:a16="http://schemas.microsoft.com/office/drawing/2014/main" xmlns="" id="{195D7BEB-A22A-440A-A580-581BACD62571}"/>
              </a:ext>
            </a:extLst>
          </p:cNvPr>
          <p:cNvGrpSpPr/>
          <p:nvPr/>
        </p:nvGrpSpPr>
        <p:grpSpPr>
          <a:xfrm>
            <a:off x="4457439" y="2649743"/>
            <a:ext cx="454482" cy="454482"/>
            <a:chOff x="8415130" y="2849217"/>
            <a:chExt cx="450574" cy="450574"/>
          </a:xfrm>
          <a:solidFill>
            <a:srgbClr val="FF0000"/>
          </a:solidFill>
        </p:grpSpPr>
        <p:sp>
          <p:nvSpPr>
            <p:cNvPr id="15" name="Teardrop 146">
              <a:extLst>
                <a:ext uri="{FF2B5EF4-FFF2-40B4-BE49-F238E27FC236}">
                  <a16:creationId xmlns:a16="http://schemas.microsoft.com/office/drawing/2014/main" xmlns="" id="{64FAAD81-07EF-4B63-859A-3BCEF892160D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6" name="Oval 147">
              <a:extLst>
                <a:ext uri="{FF2B5EF4-FFF2-40B4-BE49-F238E27FC236}">
                  <a16:creationId xmlns:a16="http://schemas.microsoft.com/office/drawing/2014/main" xmlns="" id="{B4D08C75-E6B8-49D5-832B-34125C4ACF53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192">
            <a:extLst>
              <a:ext uri="{FF2B5EF4-FFF2-40B4-BE49-F238E27FC236}">
                <a16:creationId xmlns:a16="http://schemas.microsoft.com/office/drawing/2014/main" xmlns="" id="{E98A956F-6005-4D7D-BD2B-F849E871CAA2}"/>
              </a:ext>
            </a:extLst>
          </p:cNvPr>
          <p:cNvGrpSpPr/>
          <p:nvPr/>
        </p:nvGrpSpPr>
        <p:grpSpPr>
          <a:xfrm>
            <a:off x="4767159" y="859858"/>
            <a:ext cx="1600978" cy="1831400"/>
            <a:chOff x="2580403" y="2353136"/>
            <a:chExt cx="860704" cy="876313"/>
          </a:xfrm>
        </p:grpSpPr>
        <p:cxnSp>
          <p:nvCxnSpPr>
            <p:cNvPr id="25" name="Straight Connector 193">
              <a:extLst>
                <a:ext uri="{FF2B5EF4-FFF2-40B4-BE49-F238E27FC236}">
                  <a16:creationId xmlns:a16="http://schemas.microsoft.com/office/drawing/2014/main" xmlns="" id="{AB74F2C5-D780-487E-81C0-2180391A0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403" y="2353136"/>
              <a:ext cx="318159" cy="876313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94">
              <a:extLst>
                <a:ext uri="{FF2B5EF4-FFF2-40B4-BE49-F238E27FC236}">
                  <a16:creationId xmlns:a16="http://schemas.microsoft.com/office/drawing/2014/main" xmlns="" id="{A66E808F-1BDC-4587-B0DE-A9F28D129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6181" y="2358337"/>
              <a:ext cx="544926" cy="0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358960" y="529167"/>
            <a:ext cx="231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1115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Новосибирск, Кемерово, Барнаул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Республика Алтай, Горный Алтай</a:t>
            </a:r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5" name="Group 192">
            <a:extLst>
              <a:ext uri="{FF2B5EF4-FFF2-40B4-BE49-F238E27FC236}">
                <a16:creationId xmlns:a16="http://schemas.microsoft.com/office/drawing/2014/main" xmlns="" id="{E98A956F-6005-4D7D-BD2B-F849E871CAA2}"/>
              </a:ext>
            </a:extLst>
          </p:cNvPr>
          <p:cNvGrpSpPr/>
          <p:nvPr/>
        </p:nvGrpSpPr>
        <p:grpSpPr>
          <a:xfrm>
            <a:off x="6861199" y="662398"/>
            <a:ext cx="1600978" cy="2733635"/>
            <a:chOff x="2580403" y="2353136"/>
            <a:chExt cx="860704" cy="876313"/>
          </a:xfrm>
        </p:grpSpPr>
        <p:cxnSp>
          <p:nvCxnSpPr>
            <p:cNvPr id="32" name="Straight Connector 193">
              <a:extLst>
                <a:ext uri="{FF2B5EF4-FFF2-40B4-BE49-F238E27FC236}">
                  <a16:creationId xmlns:a16="http://schemas.microsoft.com/office/drawing/2014/main" xmlns="" id="{AB74F2C5-D780-487E-81C0-2180391A0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403" y="2353136"/>
              <a:ext cx="318159" cy="876313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94">
              <a:extLst>
                <a:ext uri="{FF2B5EF4-FFF2-40B4-BE49-F238E27FC236}">
                  <a16:creationId xmlns:a16="http://schemas.microsoft.com/office/drawing/2014/main" xmlns="" id="{A66E808F-1BDC-4587-B0DE-A9F28D129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6181" y="2358337"/>
              <a:ext cx="544926" cy="0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7335252" y="350481"/>
            <a:ext cx="1478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   220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Амур, Якутск,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Владивосток,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Вилюйск</a:t>
            </a:r>
          </a:p>
        </p:txBody>
      </p:sp>
      <p:grpSp>
        <p:nvGrpSpPr>
          <p:cNvPr id="6" name="Group 145">
            <a:extLst>
              <a:ext uri="{FF2B5EF4-FFF2-40B4-BE49-F238E27FC236}">
                <a16:creationId xmlns:a16="http://schemas.microsoft.com/office/drawing/2014/main" xmlns="" id="{195D7BEB-A22A-440A-A580-581BACD62571}"/>
              </a:ext>
            </a:extLst>
          </p:cNvPr>
          <p:cNvGrpSpPr/>
          <p:nvPr/>
        </p:nvGrpSpPr>
        <p:grpSpPr>
          <a:xfrm>
            <a:off x="6635907" y="2780908"/>
            <a:ext cx="454482" cy="454482"/>
            <a:chOff x="8415130" y="2849217"/>
            <a:chExt cx="450574" cy="450574"/>
          </a:xfrm>
          <a:solidFill>
            <a:srgbClr val="FF0000"/>
          </a:solidFill>
        </p:grpSpPr>
        <p:sp>
          <p:nvSpPr>
            <p:cNvPr id="29" name="Teardrop 146">
              <a:extLst>
                <a:ext uri="{FF2B5EF4-FFF2-40B4-BE49-F238E27FC236}">
                  <a16:creationId xmlns:a16="http://schemas.microsoft.com/office/drawing/2014/main" xmlns="" id="{64FAAD81-07EF-4B63-859A-3BCEF892160D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147">
              <a:extLst>
                <a:ext uri="{FF2B5EF4-FFF2-40B4-BE49-F238E27FC236}">
                  <a16:creationId xmlns:a16="http://schemas.microsoft.com/office/drawing/2014/main" xmlns="" id="{B4D08C75-E6B8-49D5-832B-34125C4ACF53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895470" y="4913173"/>
            <a:ext cx="1801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    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810 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Свердловск,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Тюмень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, Челябинск</a:t>
            </a:r>
          </a:p>
        </p:txBody>
      </p:sp>
      <p:grpSp>
        <p:nvGrpSpPr>
          <p:cNvPr id="7" name="Group 145">
            <a:extLst>
              <a:ext uri="{FF2B5EF4-FFF2-40B4-BE49-F238E27FC236}">
                <a16:creationId xmlns:a16="http://schemas.microsoft.com/office/drawing/2014/main" xmlns="" id="{195D7BEB-A22A-440A-A580-581BACD62571}"/>
              </a:ext>
            </a:extLst>
          </p:cNvPr>
          <p:cNvGrpSpPr/>
          <p:nvPr/>
        </p:nvGrpSpPr>
        <p:grpSpPr>
          <a:xfrm>
            <a:off x="1069648" y="2572928"/>
            <a:ext cx="454482" cy="454482"/>
            <a:chOff x="8415130" y="2849217"/>
            <a:chExt cx="450574" cy="450574"/>
          </a:xfrm>
          <a:solidFill>
            <a:srgbClr val="FF0000"/>
          </a:solidFill>
        </p:grpSpPr>
        <p:sp>
          <p:nvSpPr>
            <p:cNvPr id="40" name="Teardrop 146">
              <a:extLst>
                <a:ext uri="{FF2B5EF4-FFF2-40B4-BE49-F238E27FC236}">
                  <a16:creationId xmlns:a16="http://schemas.microsoft.com/office/drawing/2014/main" xmlns="" id="{64FAAD81-07EF-4B63-859A-3BCEF892160D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147">
              <a:extLst>
                <a:ext uri="{FF2B5EF4-FFF2-40B4-BE49-F238E27FC236}">
                  <a16:creationId xmlns:a16="http://schemas.microsoft.com/office/drawing/2014/main" xmlns="" id="{B4D08C75-E6B8-49D5-832B-34125C4ACF53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8311" y="1493886"/>
            <a:ext cx="1503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1375 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Москва, Тула,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Рыбинск</a:t>
            </a:r>
          </a:p>
        </p:txBody>
      </p:sp>
      <p:grpSp>
        <p:nvGrpSpPr>
          <p:cNvPr id="8" name="Group 173">
            <a:extLst>
              <a:ext uri="{FF2B5EF4-FFF2-40B4-BE49-F238E27FC236}">
                <a16:creationId xmlns:a16="http://schemas.microsoft.com/office/drawing/2014/main" xmlns="" id="{DFB4CFEC-6F8F-40D7-85A1-1A38D43E365E}"/>
              </a:ext>
            </a:extLst>
          </p:cNvPr>
          <p:cNvGrpSpPr/>
          <p:nvPr/>
        </p:nvGrpSpPr>
        <p:grpSpPr>
          <a:xfrm>
            <a:off x="480023" y="1899654"/>
            <a:ext cx="746498" cy="1018297"/>
            <a:chOff x="1019511" y="2293674"/>
            <a:chExt cx="1347050" cy="1281320"/>
          </a:xfrm>
        </p:grpSpPr>
        <p:cxnSp>
          <p:nvCxnSpPr>
            <p:cNvPr id="50" name="Straight Connector 174">
              <a:extLst>
                <a:ext uri="{FF2B5EF4-FFF2-40B4-BE49-F238E27FC236}">
                  <a16:creationId xmlns:a16="http://schemas.microsoft.com/office/drawing/2014/main" xmlns="" id="{D8E5AE95-F492-448C-A398-969100E660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3644" y="2297867"/>
              <a:ext cx="722917" cy="1277127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75">
              <a:extLst>
                <a:ext uri="{FF2B5EF4-FFF2-40B4-BE49-F238E27FC236}">
                  <a16:creationId xmlns:a16="http://schemas.microsoft.com/office/drawing/2014/main" xmlns="" id="{12F8BA4D-4DD5-4ED2-BE58-EA0CDA755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511" y="2293674"/>
              <a:ext cx="628896" cy="0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45">
            <a:extLst>
              <a:ext uri="{FF2B5EF4-FFF2-40B4-BE49-F238E27FC236}">
                <a16:creationId xmlns:a16="http://schemas.microsoft.com/office/drawing/2014/main" xmlns="" id="{195D7BEB-A22A-440A-A580-581BACD62571}"/>
              </a:ext>
            </a:extLst>
          </p:cNvPr>
          <p:cNvGrpSpPr/>
          <p:nvPr/>
        </p:nvGrpSpPr>
        <p:grpSpPr>
          <a:xfrm>
            <a:off x="1794957" y="2001632"/>
            <a:ext cx="454482" cy="454482"/>
            <a:chOff x="8415130" y="2849217"/>
            <a:chExt cx="450574" cy="450574"/>
          </a:xfrm>
          <a:solidFill>
            <a:srgbClr val="FF0000"/>
          </a:solidFill>
        </p:grpSpPr>
        <p:sp>
          <p:nvSpPr>
            <p:cNvPr id="53" name="Teardrop 146">
              <a:extLst>
                <a:ext uri="{FF2B5EF4-FFF2-40B4-BE49-F238E27FC236}">
                  <a16:creationId xmlns:a16="http://schemas.microsoft.com/office/drawing/2014/main" xmlns="" id="{64FAAD81-07EF-4B63-859A-3BCEF892160D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4" name="Oval 147">
              <a:extLst>
                <a:ext uri="{FF2B5EF4-FFF2-40B4-BE49-F238E27FC236}">
                  <a16:creationId xmlns:a16="http://schemas.microsoft.com/office/drawing/2014/main" xmlns="" id="{B4D08C75-E6B8-49D5-832B-34125C4ACF53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145">
            <a:extLst>
              <a:ext uri="{FF2B5EF4-FFF2-40B4-BE49-F238E27FC236}">
                <a16:creationId xmlns:a16="http://schemas.microsoft.com/office/drawing/2014/main" xmlns="" id="{195D7BEB-A22A-440A-A580-581BACD62571}"/>
              </a:ext>
            </a:extLst>
          </p:cNvPr>
          <p:cNvGrpSpPr/>
          <p:nvPr/>
        </p:nvGrpSpPr>
        <p:grpSpPr>
          <a:xfrm>
            <a:off x="2654052" y="3910774"/>
            <a:ext cx="454482" cy="454482"/>
            <a:chOff x="8415130" y="2849217"/>
            <a:chExt cx="450574" cy="450574"/>
          </a:xfrm>
          <a:solidFill>
            <a:srgbClr val="FF0000"/>
          </a:solidFill>
        </p:grpSpPr>
        <p:sp>
          <p:nvSpPr>
            <p:cNvPr id="36" name="Teardrop 146">
              <a:extLst>
                <a:ext uri="{FF2B5EF4-FFF2-40B4-BE49-F238E27FC236}">
                  <a16:creationId xmlns:a16="http://schemas.microsoft.com/office/drawing/2014/main" xmlns="" id="{64FAAD81-07EF-4B63-859A-3BCEF892160D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Oval 147">
              <a:extLst>
                <a:ext uri="{FF2B5EF4-FFF2-40B4-BE49-F238E27FC236}">
                  <a16:creationId xmlns:a16="http://schemas.microsoft.com/office/drawing/2014/main" xmlns="" id="{B4D08C75-E6B8-49D5-832B-34125C4ACF53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73">
            <a:extLst>
              <a:ext uri="{FF2B5EF4-FFF2-40B4-BE49-F238E27FC236}">
                <a16:creationId xmlns:a16="http://schemas.microsoft.com/office/drawing/2014/main" xmlns="" id="{DFB4CFEC-6F8F-40D7-85A1-1A38D43E365E}"/>
              </a:ext>
            </a:extLst>
          </p:cNvPr>
          <p:cNvGrpSpPr/>
          <p:nvPr/>
        </p:nvGrpSpPr>
        <p:grpSpPr>
          <a:xfrm>
            <a:off x="1486404" y="1236557"/>
            <a:ext cx="505409" cy="1326194"/>
            <a:chOff x="1019511" y="2293674"/>
            <a:chExt cx="1347050" cy="1281320"/>
          </a:xfrm>
        </p:grpSpPr>
        <p:cxnSp>
          <p:nvCxnSpPr>
            <p:cNvPr id="56" name="Straight Connector 174">
              <a:extLst>
                <a:ext uri="{FF2B5EF4-FFF2-40B4-BE49-F238E27FC236}">
                  <a16:creationId xmlns:a16="http://schemas.microsoft.com/office/drawing/2014/main" xmlns="" id="{D8E5AE95-F492-448C-A398-969100E660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3644" y="2297867"/>
              <a:ext cx="722917" cy="1277127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75">
              <a:extLst>
                <a:ext uri="{FF2B5EF4-FFF2-40B4-BE49-F238E27FC236}">
                  <a16:creationId xmlns:a16="http://schemas.microsoft.com/office/drawing/2014/main" xmlns="" id="{12F8BA4D-4DD5-4ED2-BE58-EA0CDA755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511" y="2293674"/>
              <a:ext cx="628896" cy="0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420152" y="842924"/>
            <a:ext cx="1909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360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Санкт - Петербург</a:t>
            </a:r>
          </a:p>
        </p:txBody>
      </p:sp>
      <p:grpSp>
        <p:nvGrpSpPr>
          <p:cNvPr id="12" name="Group 145">
            <a:extLst>
              <a:ext uri="{FF2B5EF4-FFF2-40B4-BE49-F238E27FC236}">
                <a16:creationId xmlns:a16="http://schemas.microsoft.com/office/drawing/2014/main" xmlns="" id="{195D7BEB-A22A-440A-A580-581BACD62571}"/>
              </a:ext>
            </a:extLst>
          </p:cNvPr>
          <p:cNvGrpSpPr/>
          <p:nvPr/>
        </p:nvGrpSpPr>
        <p:grpSpPr>
          <a:xfrm>
            <a:off x="2205813" y="3083895"/>
            <a:ext cx="454482" cy="454482"/>
            <a:chOff x="8415130" y="2849217"/>
            <a:chExt cx="450574" cy="450574"/>
          </a:xfrm>
          <a:solidFill>
            <a:srgbClr val="FF0000"/>
          </a:solidFill>
        </p:grpSpPr>
        <p:sp>
          <p:nvSpPr>
            <p:cNvPr id="60" name="Teardrop 146">
              <a:extLst>
                <a:ext uri="{FF2B5EF4-FFF2-40B4-BE49-F238E27FC236}">
                  <a16:creationId xmlns:a16="http://schemas.microsoft.com/office/drawing/2014/main" xmlns="" id="{64FAAD81-07EF-4B63-859A-3BCEF892160D}"/>
                </a:ext>
              </a:extLst>
            </p:cNvPr>
            <p:cNvSpPr/>
            <p:nvPr/>
          </p:nvSpPr>
          <p:spPr>
            <a:xfrm rot="8100000">
              <a:off x="8415130" y="2849217"/>
              <a:ext cx="450574" cy="450574"/>
            </a:xfrm>
            <a:prstGeom prst="teardrop">
              <a:avLst>
                <a:gd name="adj" fmla="val 1241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1" name="Oval 147">
              <a:extLst>
                <a:ext uri="{FF2B5EF4-FFF2-40B4-BE49-F238E27FC236}">
                  <a16:creationId xmlns:a16="http://schemas.microsoft.com/office/drawing/2014/main" xmlns="" id="{B4D08C75-E6B8-49D5-832B-34125C4ACF53}"/>
                </a:ext>
              </a:extLst>
            </p:cNvPr>
            <p:cNvSpPr/>
            <p:nvPr/>
          </p:nvSpPr>
          <p:spPr>
            <a:xfrm>
              <a:off x="8545167" y="2979254"/>
              <a:ext cx="190500" cy="190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965035" y="989606"/>
            <a:ext cx="1731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750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Саратов, Оренбург, 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Нижний Новгород</a:t>
            </a:r>
          </a:p>
        </p:txBody>
      </p:sp>
      <p:grpSp>
        <p:nvGrpSpPr>
          <p:cNvPr id="17" name="Group 192">
            <a:extLst>
              <a:ext uri="{FF2B5EF4-FFF2-40B4-BE49-F238E27FC236}">
                <a16:creationId xmlns:a16="http://schemas.microsoft.com/office/drawing/2014/main" xmlns="" id="{E98A956F-6005-4D7D-BD2B-F849E871CAA2}"/>
              </a:ext>
            </a:extLst>
          </p:cNvPr>
          <p:cNvGrpSpPr/>
          <p:nvPr/>
        </p:nvGrpSpPr>
        <p:grpSpPr>
          <a:xfrm rot="1479419" flipV="1">
            <a:off x="23560" y="4098135"/>
            <a:ext cx="1616762" cy="777594"/>
            <a:chOff x="2580403" y="2353136"/>
            <a:chExt cx="860704" cy="876313"/>
          </a:xfrm>
        </p:grpSpPr>
        <p:cxnSp>
          <p:nvCxnSpPr>
            <p:cNvPr id="70" name="Straight Connector 193">
              <a:extLst>
                <a:ext uri="{FF2B5EF4-FFF2-40B4-BE49-F238E27FC236}">
                  <a16:creationId xmlns:a16="http://schemas.microsoft.com/office/drawing/2014/main" xmlns="" id="{AB74F2C5-D780-487E-81C0-2180391A0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403" y="2353136"/>
              <a:ext cx="318159" cy="876313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94">
              <a:extLst>
                <a:ext uri="{FF2B5EF4-FFF2-40B4-BE49-F238E27FC236}">
                  <a16:creationId xmlns:a16="http://schemas.microsoft.com/office/drawing/2014/main" xmlns="" id="{A66E808F-1BDC-4587-B0DE-A9F28D129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6181" y="2358337"/>
              <a:ext cx="544926" cy="0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1179890" y="5071286"/>
            <a:ext cx="1480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270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Севастополь,</a:t>
            </a:r>
          </a:p>
          <a:p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Евпатория</a:t>
            </a:r>
          </a:p>
        </p:txBody>
      </p:sp>
      <p:grpSp>
        <p:nvGrpSpPr>
          <p:cNvPr id="18" name="Group 192">
            <a:extLst>
              <a:ext uri="{FF2B5EF4-FFF2-40B4-BE49-F238E27FC236}">
                <a16:creationId xmlns:a16="http://schemas.microsoft.com/office/drawing/2014/main" xmlns="" id="{E98A956F-6005-4D7D-BD2B-F849E871CAA2}"/>
              </a:ext>
            </a:extLst>
          </p:cNvPr>
          <p:cNvGrpSpPr/>
          <p:nvPr/>
        </p:nvGrpSpPr>
        <p:grpSpPr>
          <a:xfrm>
            <a:off x="2415062" y="1381502"/>
            <a:ext cx="1600978" cy="2200995"/>
            <a:chOff x="2580403" y="2353136"/>
            <a:chExt cx="860704" cy="876313"/>
          </a:xfrm>
        </p:grpSpPr>
        <p:cxnSp>
          <p:nvCxnSpPr>
            <p:cNvPr id="74" name="Straight Connector 193">
              <a:extLst>
                <a:ext uri="{FF2B5EF4-FFF2-40B4-BE49-F238E27FC236}">
                  <a16:creationId xmlns:a16="http://schemas.microsoft.com/office/drawing/2014/main" xmlns="" id="{AB74F2C5-D780-487E-81C0-2180391A0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403" y="2353136"/>
              <a:ext cx="318159" cy="876313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94">
              <a:extLst>
                <a:ext uri="{FF2B5EF4-FFF2-40B4-BE49-F238E27FC236}">
                  <a16:creationId xmlns:a16="http://schemas.microsoft.com/office/drawing/2014/main" xmlns="" id="{A66E808F-1BDC-4587-B0DE-A9F28D129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6181" y="2358337"/>
              <a:ext cx="544926" cy="0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92">
            <a:extLst>
              <a:ext uri="{FF2B5EF4-FFF2-40B4-BE49-F238E27FC236}">
                <a16:creationId xmlns:a16="http://schemas.microsoft.com/office/drawing/2014/main" xmlns="" id="{E98A956F-6005-4D7D-BD2B-F849E871CAA2}"/>
              </a:ext>
            </a:extLst>
          </p:cNvPr>
          <p:cNvGrpSpPr/>
          <p:nvPr/>
        </p:nvGrpSpPr>
        <p:grpSpPr>
          <a:xfrm rot="13729336">
            <a:off x="2870482" y="4588922"/>
            <a:ext cx="1610019" cy="672298"/>
            <a:chOff x="2580403" y="2353136"/>
            <a:chExt cx="860704" cy="876313"/>
          </a:xfrm>
        </p:grpSpPr>
        <p:cxnSp>
          <p:nvCxnSpPr>
            <p:cNvPr id="77" name="Straight Connector 193">
              <a:extLst>
                <a:ext uri="{FF2B5EF4-FFF2-40B4-BE49-F238E27FC236}">
                  <a16:creationId xmlns:a16="http://schemas.microsoft.com/office/drawing/2014/main" xmlns="" id="{AB74F2C5-D780-487E-81C0-2180391A03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403" y="2353136"/>
              <a:ext cx="318159" cy="876313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94">
              <a:extLst>
                <a:ext uri="{FF2B5EF4-FFF2-40B4-BE49-F238E27FC236}">
                  <a16:creationId xmlns:a16="http://schemas.microsoft.com/office/drawing/2014/main" xmlns="" id="{A66E808F-1BDC-4587-B0DE-A9F28D129A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6181" y="2358337"/>
              <a:ext cx="544926" cy="0"/>
            </a:xfrm>
            <a:prstGeom prst="line">
              <a:avLst/>
            </a:prstGeom>
            <a:ln w="952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2" descr="ЭСИ лого бирюз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4" y="106505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le 3"/>
          <p:cNvSpPr/>
          <p:nvPr/>
        </p:nvSpPr>
        <p:spPr>
          <a:xfrm>
            <a:off x="4071352" y="5787480"/>
            <a:ext cx="4937741" cy="995100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016040" y="5859250"/>
            <a:ext cx="5048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Доля ООО ЭСИ Медикал составляет: </a:t>
            </a:r>
          </a:p>
          <a:p>
            <a:r>
              <a:rPr lang="ru-RU" b="1" dirty="0" smtClean="0"/>
              <a:t>- 8%</a:t>
            </a:r>
            <a:r>
              <a:rPr lang="ru-RU" dirty="0" smtClean="0"/>
              <a:t> на рынке РФ первичного протезирования </a:t>
            </a:r>
          </a:p>
          <a:p>
            <a:r>
              <a:rPr lang="ru-RU" b="1" dirty="0" smtClean="0"/>
              <a:t>- 70%</a:t>
            </a:r>
            <a:r>
              <a:rPr lang="ru-RU" dirty="0" smtClean="0"/>
              <a:t> от объёма всех российских производителей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14929" y="1123097"/>
            <a:ext cx="8371872" cy="3823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Современное высокотехнологичное производство на базе медицинского промышленного парка, г. Новосибирск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73200" y="360287"/>
            <a:ext cx="673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Производственная площадка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34" y="1975336"/>
            <a:ext cx="2737104" cy="1737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34" y="4137911"/>
            <a:ext cx="2805508" cy="1969274"/>
          </a:xfrm>
          <a:prstGeom prst="rect">
            <a:avLst/>
          </a:prstGeom>
        </p:spPr>
      </p:pic>
      <p:pic>
        <p:nvPicPr>
          <p:cNvPr id="14" name="Picture 2" descr="ЭСИ лого бирюз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4" y="169102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1983575"/>
            <a:ext cx="2885814" cy="1737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4137911"/>
            <a:ext cx="2885814" cy="19692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81" y="2147581"/>
            <a:ext cx="2714653" cy="36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59D6F4-996C-4143-8832-56B071227105}"/>
              </a:ext>
            </a:extLst>
          </p:cNvPr>
          <p:cNvSpPr txBox="1"/>
          <p:nvPr/>
        </p:nvSpPr>
        <p:spPr>
          <a:xfrm>
            <a:off x="3407569" y="3354543"/>
            <a:ext cx="5736431" cy="7155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4050" dirty="0">
                <a:solidFill>
                  <a:schemeClr val="bg1"/>
                </a:solidFill>
                <a:cs typeface="Arial" pitchFamily="34" charset="0"/>
              </a:rPr>
              <a:t>Спасибо за внимание!</a:t>
            </a:r>
            <a:endParaRPr lang="ko-KR" altLang="en-US" sz="405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6" y="1258439"/>
            <a:ext cx="2185421" cy="38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2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533400" y="1481530"/>
            <a:ext cx="80687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tabLst>
                <a:tab pos="0" algn="l"/>
                <a:tab pos="355600" algn="l"/>
              </a:tabLst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Helvetica"/>
              </a:rPr>
              <a:t>ГК ЭСИ (ООО ЭСИ Медикал, ООО Эндосервис) занимается разработкой и производством эндопротезов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Helvetica"/>
              </a:rPr>
              <a:t>суставов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Helvetica"/>
              </a:rPr>
              <a:t> и медицинского  инструмента с 1993 г.</a:t>
            </a:r>
          </a:p>
          <a:p>
            <a:pPr marL="457200" indent="-457200">
              <a:buFontTx/>
              <a:buChar char="-"/>
              <a:tabLst>
                <a:tab pos="0" algn="l"/>
                <a:tab pos="355600" algn="l"/>
              </a:tabLst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Helvetica"/>
              </a:rPr>
              <a:t>Опыт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Helvetica"/>
              </a:rPr>
              <a:t>работы ведущих сотрудников компании в сфере разработки и производства медицинских изделий для травматологии и ортопедии составляет более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Helvetica"/>
              </a:rPr>
              <a:t>30 лет.</a:t>
            </a:r>
          </a:p>
          <a:p>
            <a:pPr marL="457200" indent="-457200">
              <a:buFontTx/>
              <a:buChar char="-"/>
              <a:tabLst>
                <a:tab pos="0" algn="l"/>
                <a:tab pos="355600" algn="l"/>
              </a:tabLst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Helvetica"/>
              </a:rPr>
              <a:t>Производство расположено в г. Новосибирск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  <a:cs typeface="Helvetica"/>
            </a:endParaRPr>
          </a:p>
          <a:p>
            <a:pPr marL="457200" indent="-457200">
              <a:buFontTx/>
              <a:buChar char="-"/>
              <a:tabLst>
                <a:tab pos="0" algn="l"/>
                <a:tab pos="355600" algn="l"/>
              </a:tabLst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Численность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персонала – 60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  <a:cs typeface="Helvetica"/>
              </a:rPr>
              <a:t>человек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.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6605" y="412398"/>
            <a:ext cx="37961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Резюме компании </a:t>
            </a:r>
            <a:endParaRPr lang="ru-RU" sz="3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ЭСИ лого бирю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6" y="205824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458500" cy="1143000"/>
          </a:xfrm>
        </p:spPr>
        <p:txBody>
          <a:bodyPr>
            <a:normAutofit/>
          </a:bodyPr>
          <a:lstStyle/>
          <a:p>
            <a:r>
              <a:rPr lang="ru-RU" sz="3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РАЗВИТИЯ КОМПАНИИ:</a:t>
            </a:r>
            <a:endParaRPr lang="ru-RU" sz="34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774" y="1318437"/>
            <a:ext cx="8980226" cy="5465135"/>
          </a:xfrm>
        </p:spPr>
        <p:txBody>
          <a:bodyPr>
            <a:normAutofit fontScale="25000" lnSpcReduction="20000"/>
          </a:bodyPr>
          <a:lstStyle/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1993-1996 – зарегистрированы: эндопротез ТБС ЭСИ-МОНИКИ</a:t>
            </a:r>
            <a:r>
              <a:rPr lang="ru-RU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, биполярная 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головка, </a:t>
            </a:r>
            <a:r>
              <a:rPr lang="ru-RU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эндопротез ТБС цементной фиксации (Загородний Н.В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.), </a:t>
            </a:r>
            <a:r>
              <a:rPr lang="ru-RU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ножка ревизионная (ЦИТО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), </a:t>
            </a:r>
            <a:r>
              <a:rPr lang="ru-RU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ножка модульная онкологическая (ЦИТО)</a:t>
            </a: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1997 – переход на головки из CoCrMo сплава, переход на СВМПЭ Chirulen</a:t>
            </a:r>
            <a:endParaRPr lang="ru-RU" sz="62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2000 – создание собственного производства в г. Королев (Московская область)</a:t>
            </a: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2003-2024 – эндопротез плечевого сустава, локтевого сустава, индивидуальные ревизионные и онкологические конструкции</a:t>
            </a: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2015 –</a:t>
            </a:r>
            <a:r>
              <a:rPr lang="ru-RU" sz="6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эндопротез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 ТБС с керамической головкой «</a:t>
            </a:r>
            <a:r>
              <a:rPr lang="ru-RU" sz="6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НЭВЗ-Керамикс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»</a:t>
            </a: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2016 –открытие производства в г. Новосибирск (Медицинский Промышленный Парк)</a:t>
            </a: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2016-2024 взаимодействие с Фондом Развития Промышленности (получен кредит н аразвитие производства)</a:t>
            </a: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2021 – включение в </a:t>
            </a:r>
            <a:r>
              <a:rPr lang="ru-RU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реестр российской промышленной 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продукции Минпромторг РФ</a:t>
            </a:r>
            <a:endParaRPr lang="ru-RU" sz="62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  <a:p>
            <a:r>
              <a:rPr lang="ru-RU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1997-2021 головки из французского сплава CoCrMo 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(</a:t>
            </a:r>
            <a:r>
              <a:rPr lang="en-GB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STAINLESS SAS</a:t>
            </a:r>
            <a:r>
              <a:rPr lang="ru-RU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 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)</a:t>
            </a: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2020-2021 прохождение всех испытаний на голорвки из </a:t>
            </a:r>
            <a:r>
              <a:rPr lang="ru-RU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российского сплава CoCrMo 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(</a:t>
            </a:r>
            <a:r>
              <a:rPr lang="ru-RU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АО Полема</a:t>
            </a:r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)</a:t>
            </a:r>
          </a:p>
          <a:p>
            <a:r>
              <a:rPr lang="ru-RU" sz="6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2022 – включение в технические условия 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CoCrMo (АО Полема</a:t>
            </a: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), внесение изменений в регистрационное досьё</a:t>
            </a:r>
          </a:p>
          <a:p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2022 – включение в список организаций осуществляющих бронирование и имеющих мобилизационное задание Минздрава РФ в части производства эндопротезов</a:t>
            </a:r>
            <a:endParaRPr lang="ru-RU" sz="62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  <a:p>
            <a:endParaRPr lang="ru-RU" sz="62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endParaRPr lang="ru-RU" sz="62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anose="020B0606030402020204" pitchFamily="34" charset="0"/>
            </a:endParaRPr>
          </a:p>
          <a:p>
            <a:endParaRPr lang="ru-RU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Picture 2" descr="ЭСИ лого бирю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9" y="203725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298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341226" y="2522999"/>
            <a:ext cx="2312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Эндопротезы</a:t>
            </a:r>
            <a:r>
              <a:rPr lang="ru-RU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 тазобедренного сустава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27857" y="276403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13940" y="2522999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Эндопротезы</a:t>
            </a:r>
            <a:r>
              <a:rPr lang="ru-RU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локтевого сустава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68090" y="254700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Эндопротезы</a:t>
            </a:r>
            <a:r>
              <a:rPr lang="ru-RU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itchFamily="34" charset="0"/>
                <a:cs typeface="Arial" pitchFamily="34" charset="0"/>
              </a:rPr>
              <a:t>плечевого сустава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0131" y="327272"/>
            <a:ext cx="244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rgbClr val="85A0C1"/>
                </a:solidFill>
                <a:latin typeface="+mj-lt"/>
              </a:defRPr>
            </a:lvl1pPr>
          </a:lstStyle>
          <a:p>
            <a:r>
              <a:rPr lang="ru-RU" sz="3600" b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Продукция</a:t>
            </a:r>
            <a:r>
              <a:rPr lang="ru-RU" sz="3600" dirty="0"/>
              <a:t> </a:t>
            </a:r>
          </a:p>
        </p:txBody>
      </p:sp>
      <p:sp>
        <p:nvSpPr>
          <p:cNvPr id="46" name="Rounded Rectangle 3"/>
          <p:cNvSpPr/>
          <p:nvPr/>
        </p:nvSpPr>
        <p:spPr>
          <a:xfrm>
            <a:off x="356827" y="3598720"/>
            <a:ext cx="8614086" cy="3056083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2" name="Frame 17">
            <a:extLst>
              <a:ext uri="{FF2B5EF4-FFF2-40B4-BE49-F238E27FC236}">
                <a16:creationId xmlns="" xmlns:a16="http://schemas.microsoft.com/office/drawing/2014/main" id="{58F8A379-0A46-497D-BEE4-9DBC3B931AB5}"/>
              </a:ext>
            </a:extLst>
          </p:cNvPr>
          <p:cNvSpPr/>
          <p:nvPr/>
        </p:nvSpPr>
        <p:spPr>
          <a:xfrm>
            <a:off x="700579" y="3755843"/>
            <a:ext cx="349874" cy="36858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5A0C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3103" y="3596568"/>
            <a:ext cx="700632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Эндопротезы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 суставов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б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есцементной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 и цементной фиксации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для первичного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эндопротезирования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.</a:t>
            </a:r>
          </a:p>
          <a:p>
            <a:pPr algn="just"/>
            <a:endParaRPr lang="ru-RU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</a:endParaRPr>
          </a:p>
          <a:p>
            <a:pPr algn="just"/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Эндопротез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тазобедренного сустава с керамической головкой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НЭВЗ.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</a:endParaRPr>
          </a:p>
          <a:p>
            <a:pPr algn="just"/>
            <a:endParaRPr lang="ru-RU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</a:endParaRPr>
          </a:p>
          <a:p>
            <a:pPr algn="just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Эндопротез тазобедренного сустава однополюсной с биполярной головкой при переломах шейки бедра.</a:t>
            </a:r>
          </a:p>
          <a:p>
            <a:pPr algn="just"/>
            <a:endParaRPr lang="ru-RU" sz="900" dirty="0" smtClean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</a:endParaRPr>
          </a:p>
          <a:p>
            <a:pPr algn="just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Ревизионные, онкологические и индивидуальные конструкции.</a:t>
            </a:r>
          </a:p>
        </p:txBody>
      </p:sp>
      <p:sp>
        <p:nvSpPr>
          <p:cNvPr id="54" name="Frame 17">
            <a:extLst>
              <a:ext uri="{FF2B5EF4-FFF2-40B4-BE49-F238E27FC236}">
                <a16:creationId xmlns="" xmlns:a16="http://schemas.microsoft.com/office/drawing/2014/main" id="{58F8A379-0A46-497D-BEE4-9DBC3B931AB5}"/>
              </a:ext>
            </a:extLst>
          </p:cNvPr>
          <p:cNvSpPr/>
          <p:nvPr/>
        </p:nvSpPr>
        <p:spPr>
          <a:xfrm>
            <a:off x="700579" y="4453766"/>
            <a:ext cx="349874" cy="36858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5A0C1"/>
              </a:solidFill>
            </a:endParaRPr>
          </a:p>
        </p:txBody>
      </p:sp>
      <p:sp>
        <p:nvSpPr>
          <p:cNvPr id="55" name="Frame 17">
            <a:extLst>
              <a:ext uri="{FF2B5EF4-FFF2-40B4-BE49-F238E27FC236}">
                <a16:creationId xmlns="" xmlns:a16="http://schemas.microsoft.com/office/drawing/2014/main" id="{58F8A379-0A46-497D-BEE4-9DBC3B931AB5}"/>
              </a:ext>
            </a:extLst>
          </p:cNvPr>
          <p:cNvSpPr/>
          <p:nvPr/>
        </p:nvSpPr>
        <p:spPr>
          <a:xfrm>
            <a:off x="699995" y="5203073"/>
            <a:ext cx="349874" cy="36858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5A0C1"/>
              </a:solidFill>
            </a:endParaRPr>
          </a:p>
        </p:txBody>
      </p:sp>
      <p:pic>
        <p:nvPicPr>
          <p:cNvPr id="2" name="Изображение 1" descr="Unknown.png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385" y="1162513"/>
            <a:ext cx="1314970" cy="1314970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Изображение 4" descr="hip-icon.png"/>
          <p:cNvPicPr>
            <a:picLocks noChangeAspect="1"/>
          </p:cNvPicPr>
          <p:nvPr/>
        </p:nvPicPr>
        <p:blipFill>
          <a:blip r:embed="rId4" cstate="email">
            <a:alphaModFix amt="67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964" y="1190630"/>
            <a:ext cx="1310866" cy="1310866"/>
          </a:xfrm>
          <a:prstGeom prst="ellipse">
            <a:avLst/>
          </a:prstGeom>
          <a:ln w="63500" cap="rnd">
            <a:solidFill>
              <a:srgbClr val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Изображение 3" descr="Unknown 2.jpeg"/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4761" y="1162513"/>
            <a:ext cx="1342574" cy="128707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Frame 17">
            <a:extLst>
              <a:ext uri="{FF2B5EF4-FFF2-40B4-BE49-F238E27FC236}">
                <a16:creationId xmlns="" xmlns:a16="http://schemas.microsoft.com/office/drawing/2014/main" id="{58F8A379-0A46-497D-BEE4-9DBC3B931AB5}"/>
              </a:ext>
            </a:extLst>
          </p:cNvPr>
          <p:cNvSpPr/>
          <p:nvPr/>
        </p:nvSpPr>
        <p:spPr>
          <a:xfrm>
            <a:off x="700582" y="5914273"/>
            <a:ext cx="349874" cy="36858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5A0C1"/>
              </a:solidFill>
            </a:endParaRPr>
          </a:p>
        </p:txBody>
      </p:sp>
      <p:pic>
        <p:nvPicPr>
          <p:cNvPr id="21" name="Picture 2" descr="ЭСИ лого бирюз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4" y="315166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7" y="1539098"/>
            <a:ext cx="2149004" cy="2561414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881966" y="143277"/>
            <a:ext cx="6948996" cy="10287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ЭТБС бесцементной фиксации</a:t>
            </a:r>
          </a:p>
          <a:p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«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ARTUS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0125"/>
            <a:ext cx="2046452" cy="4300538"/>
          </a:xfrm>
          <a:prstGeom prst="rect">
            <a:avLst/>
          </a:prstGeom>
        </p:spPr>
      </p:pic>
      <p:cxnSp>
        <p:nvCxnSpPr>
          <p:cNvPr id="4" name="Straight Arrow Connector 5">
            <a:extLst>
              <a:ext uri="{FF2B5EF4-FFF2-40B4-BE49-F238E27FC236}">
                <a16:creationId xmlns:a16="http://schemas.microsoft.com/office/drawing/2014/main" xmlns="" id="{F0E9235D-8103-437C-9465-EFBAAC755DAD}"/>
              </a:ext>
            </a:extLst>
          </p:cNvPr>
          <p:cNvCxnSpPr>
            <a:cxnSpLocks/>
          </p:cNvCxnSpPr>
          <p:nvPr/>
        </p:nvCxnSpPr>
        <p:spPr>
          <a:xfrm flipH="1">
            <a:off x="1244427" y="4419191"/>
            <a:ext cx="1379404" cy="0"/>
          </a:xfrm>
          <a:prstGeom prst="straightConnector1">
            <a:avLst/>
          </a:prstGeom>
          <a:ln w="25400">
            <a:solidFill>
              <a:schemeClr val="accent4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0B2E2287-0A87-4DD4-8699-0DFB3108E490}"/>
              </a:ext>
            </a:extLst>
          </p:cNvPr>
          <p:cNvSpPr/>
          <p:nvPr/>
        </p:nvSpPr>
        <p:spPr>
          <a:xfrm>
            <a:off x="2623831" y="4100512"/>
            <a:ext cx="5691494" cy="1116088"/>
          </a:xfrm>
          <a:prstGeom prst="roundRect">
            <a:avLst>
              <a:gd name="adj" fmla="val 12448"/>
            </a:avLst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6" name="TextBox 5"/>
          <p:cNvSpPr txBox="1"/>
          <p:nvPr/>
        </p:nvSpPr>
        <p:spPr>
          <a:xfrm>
            <a:off x="2736056" y="4100512"/>
            <a:ext cx="5579269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Ножка бесцементная</a:t>
            </a:r>
          </a:p>
          <a:p>
            <a:r>
              <a:rPr lang="ru-RU" sz="1350" dirty="0"/>
              <a:t>-Прямоугольное сечение</a:t>
            </a:r>
          </a:p>
          <a:p>
            <a:r>
              <a:rPr lang="ru-RU" sz="1350" dirty="0"/>
              <a:t>-Поверхность структурирована для лучшей остеоинтеграции</a:t>
            </a:r>
          </a:p>
          <a:p>
            <a:r>
              <a:rPr lang="ru-RU" sz="1350" dirty="0"/>
              <a:t>-Область большого вертела скошена </a:t>
            </a:r>
          </a:p>
          <a:p>
            <a:r>
              <a:rPr lang="ru-RU" sz="1350" dirty="0"/>
              <a:t>-Конус для посадки головки 12/14</a:t>
            </a:r>
          </a:p>
        </p:txBody>
      </p:sp>
      <p:cxnSp>
        <p:nvCxnSpPr>
          <p:cNvPr id="7" name="Straight Arrow Connector 4">
            <a:extLst>
              <a:ext uri="{FF2B5EF4-FFF2-40B4-BE49-F238E27FC236}">
                <a16:creationId xmlns:a16="http://schemas.microsoft.com/office/drawing/2014/main" xmlns="" id="{4A04D245-2637-4077-A958-49F071EE6900}"/>
              </a:ext>
            </a:extLst>
          </p:cNvPr>
          <p:cNvCxnSpPr>
            <a:cxnSpLocks/>
          </p:cNvCxnSpPr>
          <p:nvPr/>
        </p:nvCxnSpPr>
        <p:spPr>
          <a:xfrm flipH="1" flipV="1">
            <a:off x="1456055" y="2011501"/>
            <a:ext cx="965677" cy="1008107"/>
          </a:xfrm>
          <a:prstGeom prst="straightConnector1">
            <a:avLst/>
          </a:prstGeom>
          <a:ln w="25400">
            <a:solidFill>
              <a:schemeClr val="accent3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915E8B0E-6549-4833-A0FE-093E67EE4B24}"/>
              </a:ext>
            </a:extLst>
          </p:cNvPr>
          <p:cNvSpPr/>
          <p:nvPr/>
        </p:nvSpPr>
        <p:spPr>
          <a:xfrm>
            <a:off x="1159329" y="3063139"/>
            <a:ext cx="2283959" cy="900247"/>
          </a:xfrm>
          <a:prstGeom prst="roundRect">
            <a:avLst>
              <a:gd name="adj" fmla="val 12448"/>
            </a:avLst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10" name="TextBox 9"/>
          <p:cNvSpPr txBox="1"/>
          <p:nvPr/>
        </p:nvSpPr>
        <p:spPr>
          <a:xfrm>
            <a:off x="1159329" y="3063140"/>
            <a:ext cx="2191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Головка</a:t>
            </a:r>
          </a:p>
          <a:p>
            <a:r>
              <a:rPr lang="ru-RU" sz="1350" dirty="0"/>
              <a:t>-диаметры 28/32</a:t>
            </a:r>
          </a:p>
          <a:p>
            <a:r>
              <a:rPr lang="ru-RU" sz="1350" dirty="0"/>
              <a:t>-материал изготовления</a:t>
            </a:r>
            <a:r>
              <a:rPr lang="en-US" sz="1350" dirty="0"/>
              <a:t> </a:t>
            </a:r>
            <a:r>
              <a:rPr lang="ru-RU" sz="1350" dirty="0"/>
              <a:t>СоС</a:t>
            </a:r>
            <a:r>
              <a:rPr lang="en-US" sz="1350" dirty="0"/>
              <a:t>rMo</a:t>
            </a:r>
            <a:r>
              <a:rPr lang="ru-RU" sz="1350" dirty="0"/>
              <a:t>/</a:t>
            </a:r>
            <a:r>
              <a:rPr lang="en-US" sz="1350" dirty="0"/>
              <a:t>Cer</a:t>
            </a:r>
            <a:endParaRPr lang="ru-RU" sz="1350" dirty="0"/>
          </a:p>
        </p:txBody>
      </p:sp>
      <p:cxnSp>
        <p:nvCxnSpPr>
          <p:cNvPr id="12" name="Straight Arrow Connector 4">
            <a:extLst>
              <a:ext uri="{FF2B5EF4-FFF2-40B4-BE49-F238E27FC236}">
                <a16:creationId xmlns:a16="http://schemas.microsoft.com/office/drawing/2014/main" xmlns="" id="{4A04D245-2637-4077-A958-49F071EE6900}"/>
              </a:ext>
            </a:extLst>
          </p:cNvPr>
          <p:cNvCxnSpPr>
            <a:cxnSpLocks/>
          </p:cNvCxnSpPr>
          <p:nvPr/>
        </p:nvCxnSpPr>
        <p:spPr>
          <a:xfrm flipH="1" flipV="1">
            <a:off x="1881967" y="1654314"/>
            <a:ext cx="1725807" cy="474524"/>
          </a:xfrm>
          <a:prstGeom prst="straightConnector1">
            <a:avLst/>
          </a:prstGeom>
          <a:ln w="25400">
            <a:solidFill>
              <a:schemeClr val="accent3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0B2E2287-0A87-4DD4-8699-0DFB3108E490}"/>
              </a:ext>
            </a:extLst>
          </p:cNvPr>
          <p:cNvSpPr/>
          <p:nvPr/>
        </p:nvSpPr>
        <p:spPr>
          <a:xfrm>
            <a:off x="3607774" y="1950245"/>
            <a:ext cx="2750164" cy="2013140"/>
          </a:xfrm>
          <a:prstGeom prst="roundRect">
            <a:avLst>
              <a:gd name="adj" fmla="val 12448"/>
            </a:avLst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15" name="TextBox 14"/>
          <p:cNvSpPr txBox="1"/>
          <p:nvPr/>
        </p:nvSpPr>
        <p:spPr>
          <a:xfrm>
            <a:off x="3776330" y="1950245"/>
            <a:ext cx="2488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Тазовый компонент</a:t>
            </a:r>
            <a:endParaRPr lang="en-US" sz="1350" b="1" dirty="0"/>
          </a:p>
          <a:p>
            <a:r>
              <a:rPr lang="ru-RU" sz="1350" dirty="0"/>
              <a:t>-Чаша имеет пористое покрытие (плазмо-напыленный титан)</a:t>
            </a:r>
          </a:p>
          <a:p>
            <a:r>
              <a:rPr lang="ru-RU" sz="1350" dirty="0"/>
              <a:t>Поставляется с вкрученными заглушками</a:t>
            </a:r>
          </a:p>
          <a:p>
            <a:r>
              <a:rPr lang="ru-RU" sz="1350" dirty="0"/>
              <a:t>-Вкладыш изготовлен из </a:t>
            </a:r>
            <a:r>
              <a:rPr lang="en-US" sz="1350" dirty="0"/>
              <a:t>Cross-Link </a:t>
            </a:r>
            <a:r>
              <a:rPr lang="ru-RU" sz="1350" dirty="0"/>
              <a:t>СВМП полиэтилена</a:t>
            </a:r>
          </a:p>
        </p:txBody>
      </p:sp>
      <p:pic>
        <p:nvPicPr>
          <p:cNvPr id="16" name="Picture 2" descr="ЭСИ лого бирюз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0" y="109220"/>
            <a:ext cx="563970" cy="84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05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2686" r="18827" b="5405"/>
          <a:stretch/>
        </p:blipFill>
        <p:spPr>
          <a:xfrm>
            <a:off x="485775" y="1258874"/>
            <a:ext cx="1578769" cy="4035359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650208" y="233234"/>
            <a:ext cx="6889253" cy="102563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ЭТБС цементной фиксации</a:t>
            </a:r>
          </a:p>
          <a:p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«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ARTUS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»</a:t>
            </a:r>
          </a:p>
        </p:txBody>
      </p:sp>
      <p:cxnSp>
        <p:nvCxnSpPr>
          <p:cNvPr id="4" name="Straight Arrow Connector 5">
            <a:extLst>
              <a:ext uri="{FF2B5EF4-FFF2-40B4-BE49-F238E27FC236}">
                <a16:creationId xmlns:a16="http://schemas.microsoft.com/office/drawing/2014/main" xmlns="" id="{F0E9235D-8103-437C-9465-EFBAAC755DAD}"/>
              </a:ext>
            </a:extLst>
          </p:cNvPr>
          <p:cNvCxnSpPr>
            <a:cxnSpLocks/>
          </p:cNvCxnSpPr>
          <p:nvPr/>
        </p:nvCxnSpPr>
        <p:spPr>
          <a:xfrm flipH="1" flipV="1">
            <a:off x="1100138" y="4043363"/>
            <a:ext cx="1523694" cy="375828"/>
          </a:xfrm>
          <a:prstGeom prst="straightConnector1">
            <a:avLst/>
          </a:prstGeom>
          <a:ln w="25400">
            <a:solidFill>
              <a:schemeClr val="accent4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3">
            <a:extLst>
              <a:ext uri="{FF2B5EF4-FFF2-40B4-BE49-F238E27FC236}">
                <a16:creationId xmlns:a16="http://schemas.microsoft.com/office/drawing/2014/main" xmlns="" id="{0B2E2287-0A87-4DD4-8699-0DFB3108E490}"/>
              </a:ext>
            </a:extLst>
          </p:cNvPr>
          <p:cNvSpPr/>
          <p:nvPr/>
        </p:nvSpPr>
        <p:spPr>
          <a:xfrm>
            <a:off x="2623831" y="4100512"/>
            <a:ext cx="2455376" cy="1219505"/>
          </a:xfrm>
          <a:prstGeom prst="roundRect">
            <a:avLst>
              <a:gd name="adj" fmla="val 12448"/>
            </a:avLst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7" name="TextBox 6"/>
          <p:cNvSpPr txBox="1"/>
          <p:nvPr/>
        </p:nvSpPr>
        <p:spPr>
          <a:xfrm>
            <a:off x="2678907" y="4186237"/>
            <a:ext cx="240030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Ножка цементная</a:t>
            </a:r>
          </a:p>
          <a:p>
            <a:r>
              <a:rPr lang="ru-RU" sz="1350" dirty="0"/>
              <a:t>-круглое сечение</a:t>
            </a:r>
          </a:p>
          <a:p>
            <a:r>
              <a:rPr lang="ru-RU" sz="1350" dirty="0"/>
              <a:t>-матированная гладкая поверхность</a:t>
            </a:r>
          </a:p>
          <a:p>
            <a:r>
              <a:rPr lang="ru-RU" sz="1350" dirty="0"/>
              <a:t>-имеет воротничок</a:t>
            </a: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xmlns="" id="{915E8B0E-6549-4833-A0FE-093E67EE4B24}"/>
              </a:ext>
            </a:extLst>
          </p:cNvPr>
          <p:cNvSpPr/>
          <p:nvPr/>
        </p:nvSpPr>
        <p:spPr>
          <a:xfrm>
            <a:off x="1543051" y="2974556"/>
            <a:ext cx="2386028" cy="929906"/>
          </a:xfrm>
          <a:prstGeom prst="roundRect">
            <a:avLst>
              <a:gd name="adj" fmla="val 12448"/>
            </a:avLst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sp>
        <p:nvSpPr>
          <p:cNvPr id="9" name="TextBox 8"/>
          <p:cNvSpPr txBox="1"/>
          <p:nvPr/>
        </p:nvSpPr>
        <p:spPr>
          <a:xfrm>
            <a:off x="1650208" y="2948772"/>
            <a:ext cx="2278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Головка</a:t>
            </a:r>
          </a:p>
          <a:p>
            <a:r>
              <a:rPr lang="ru-RU" sz="1350" dirty="0"/>
              <a:t>-диаметры 28/32</a:t>
            </a:r>
          </a:p>
          <a:p>
            <a:r>
              <a:rPr lang="ru-RU" sz="1350" dirty="0"/>
              <a:t>-материал изготовления</a:t>
            </a:r>
            <a:r>
              <a:rPr lang="en-US" sz="1350" dirty="0"/>
              <a:t> </a:t>
            </a:r>
            <a:r>
              <a:rPr lang="ru-RU" sz="1350" dirty="0"/>
              <a:t>СоС</a:t>
            </a:r>
            <a:r>
              <a:rPr lang="en-US" sz="1350" dirty="0"/>
              <a:t>rMo</a:t>
            </a:r>
            <a:r>
              <a:rPr lang="ru-RU" sz="1350" dirty="0"/>
              <a:t>/</a:t>
            </a:r>
            <a:r>
              <a:rPr lang="en-US" sz="1350" dirty="0"/>
              <a:t>Cer</a:t>
            </a:r>
            <a:endParaRPr lang="ru-RU" sz="1350" dirty="0"/>
          </a:p>
        </p:txBody>
      </p:sp>
      <p:cxnSp>
        <p:nvCxnSpPr>
          <p:cNvPr id="10" name="Straight Arrow Connector 4">
            <a:extLst>
              <a:ext uri="{FF2B5EF4-FFF2-40B4-BE49-F238E27FC236}">
                <a16:creationId xmlns:a16="http://schemas.microsoft.com/office/drawing/2014/main" xmlns="" id="{4A04D245-2637-4077-A958-49F071EE6900}"/>
              </a:ext>
            </a:extLst>
          </p:cNvPr>
          <p:cNvCxnSpPr>
            <a:cxnSpLocks/>
          </p:cNvCxnSpPr>
          <p:nvPr/>
        </p:nvCxnSpPr>
        <p:spPr>
          <a:xfrm flipH="1" flipV="1">
            <a:off x="1650207" y="2214564"/>
            <a:ext cx="664368" cy="734209"/>
          </a:xfrm>
          <a:prstGeom prst="straightConnector1">
            <a:avLst/>
          </a:prstGeom>
          <a:ln w="25400">
            <a:solidFill>
              <a:schemeClr val="accent3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94" y="2069259"/>
            <a:ext cx="2274390" cy="241458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0B2E2287-0A87-4DD4-8699-0DFB3108E490}"/>
              </a:ext>
            </a:extLst>
          </p:cNvPr>
          <p:cNvSpPr/>
          <p:nvPr/>
        </p:nvSpPr>
        <p:spPr>
          <a:xfrm>
            <a:off x="4036234" y="1950245"/>
            <a:ext cx="2428859" cy="1954217"/>
          </a:xfrm>
          <a:prstGeom prst="roundRect">
            <a:avLst>
              <a:gd name="adj" fmla="val 12448"/>
            </a:avLst>
          </a:prstGeom>
          <a:noFill/>
          <a:ln w="317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6"/>
          </a:p>
        </p:txBody>
      </p:sp>
      <p:cxnSp>
        <p:nvCxnSpPr>
          <p:cNvPr id="15" name="Straight Arrow Connector 4">
            <a:extLst>
              <a:ext uri="{FF2B5EF4-FFF2-40B4-BE49-F238E27FC236}">
                <a16:creationId xmlns:a16="http://schemas.microsoft.com/office/drawing/2014/main" xmlns="" id="{4A04D245-2637-4077-A958-49F071EE6900}"/>
              </a:ext>
            </a:extLst>
          </p:cNvPr>
          <p:cNvCxnSpPr>
            <a:cxnSpLocks/>
          </p:cNvCxnSpPr>
          <p:nvPr/>
        </p:nvCxnSpPr>
        <p:spPr>
          <a:xfrm flipH="1" flipV="1">
            <a:off x="2053837" y="1804598"/>
            <a:ext cx="1982398" cy="497322"/>
          </a:xfrm>
          <a:prstGeom prst="straightConnector1">
            <a:avLst/>
          </a:prstGeom>
          <a:ln w="25400">
            <a:solidFill>
              <a:schemeClr val="accent3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43390" y="2143125"/>
            <a:ext cx="22074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/>
              <a:t>Чаша цементная</a:t>
            </a:r>
          </a:p>
          <a:p>
            <a:r>
              <a:rPr lang="ru-RU" sz="1350" dirty="0"/>
              <a:t>-материал изготовления </a:t>
            </a:r>
            <a:r>
              <a:rPr lang="en-US" sz="1350" dirty="0"/>
              <a:t>Cross-Link </a:t>
            </a:r>
            <a:r>
              <a:rPr lang="ru-RU" sz="1350" dirty="0"/>
              <a:t>СВМП полиэтилен </a:t>
            </a:r>
          </a:p>
          <a:p>
            <a:r>
              <a:rPr lang="ru-RU" sz="1350" dirty="0"/>
              <a:t>-низко/полнопрофильный вариант</a:t>
            </a:r>
          </a:p>
        </p:txBody>
      </p:sp>
      <p:pic>
        <p:nvPicPr>
          <p:cNvPr id="16" name="Picture 2" descr="ЭСИ лого бирюз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9" y="109220"/>
            <a:ext cx="690559" cy="103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5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Вадим\Desktop\Солянка\20.09.2018\мАТЕРИАЛ\01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057" y="863449"/>
            <a:ext cx="2465859" cy="57510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480" y="600500"/>
            <a:ext cx="6428097" cy="1470271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itchFamily="18" charset="-78"/>
              </a:rPr>
              <a:t>ЭНДОПРОТЕЗ ТАЗОБЕДРЕННОГО СУСТАВА  С БИПОЛЯРНОЙ ГОЛОВКОЙ</a:t>
            </a: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itchFamily="18" charset="-78"/>
              </a:rPr>
              <a:t/>
            </a:r>
            <a:b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dalus" pitchFamily="18" charset="-78"/>
              </a:rPr>
            </a:br>
            <a:endParaRPr lang="ru-RU" sz="3400" dirty="0">
              <a:cs typeface="Andalus" pitchFamily="18" charset="-7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2711" y="5914178"/>
            <a:ext cx="4358337" cy="700296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ЦЕМЕНТНАЯ ФИКСАЦИЯ</a:t>
            </a:r>
            <a:endParaRPr lang="ru-RU" sz="26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5" descr="C:\Users\Вадим\Desktop\Солянка\20.09.2018\мАТЕРИАЛ\20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686333">
            <a:off x="3505101" y="3174097"/>
            <a:ext cx="1101379" cy="1129729"/>
          </a:xfrm>
          <a:prstGeom prst="rect">
            <a:avLst/>
          </a:prstGeom>
          <a:noFill/>
        </p:spPr>
      </p:pic>
      <p:pic>
        <p:nvPicPr>
          <p:cNvPr id="81923" name="Picture 3" descr="C:\Users\Вадим\Desktop\Солянка\20.09.2018\мАТЕРИАЛ\34-2_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" b="99272" l="2041" r="9818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4533394">
            <a:off x="5667692" y="2517451"/>
            <a:ext cx="2313795" cy="216081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2" descr="ЭСИ лого бирюз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26" y="217625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86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Вадим\Desktop\Солянка\22.09.2018\Материал\nabor_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641" y="501712"/>
            <a:ext cx="4631306" cy="40741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51742" y="209324"/>
            <a:ext cx="2891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rgbClr val="85A0C1"/>
                </a:solidFill>
                <a:latin typeface="+mj-lt"/>
              </a:defRPr>
            </a:lvl1pPr>
          </a:lstStyle>
          <a:p>
            <a:r>
              <a:rPr lang="ru-RU" sz="3600" b="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</a:t>
            </a:r>
          </a:p>
        </p:txBody>
      </p:sp>
      <p:sp>
        <p:nvSpPr>
          <p:cNvPr id="8" name="Rounded Rectangle 3"/>
          <p:cNvSpPr/>
          <p:nvPr/>
        </p:nvSpPr>
        <p:spPr>
          <a:xfrm>
            <a:off x="410930" y="4575893"/>
            <a:ext cx="8559982" cy="2104451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Frame 17">
            <a:extLst>
              <a:ext uri="{FF2B5EF4-FFF2-40B4-BE49-F238E27FC236}">
                <a16:creationId xmlns="" xmlns:a16="http://schemas.microsoft.com/office/drawing/2014/main" id="{58F8A379-0A46-497D-BEE4-9DBC3B931AB5}"/>
              </a:ext>
            </a:extLst>
          </p:cNvPr>
          <p:cNvSpPr/>
          <p:nvPr/>
        </p:nvSpPr>
        <p:spPr>
          <a:xfrm>
            <a:off x="550964" y="4760187"/>
            <a:ext cx="349874" cy="36858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5A0C1"/>
              </a:solidFill>
            </a:endParaRPr>
          </a:p>
        </p:txBody>
      </p:sp>
      <p:sp>
        <p:nvSpPr>
          <p:cNvPr id="11" name="Frame 17">
            <a:extLst>
              <a:ext uri="{FF2B5EF4-FFF2-40B4-BE49-F238E27FC236}">
                <a16:creationId xmlns="" xmlns:a16="http://schemas.microsoft.com/office/drawing/2014/main" id="{58F8A379-0A46-497D-BEE4-9DBC3B931AB5}"/>
              </a:ext>
            </a:extLst>
          </p:cNvPr>
          <p:cNvSpPr/>
          <p:nvPr/>
        </p:nvSpPr>
        <p:spPr>
          <a:xfrm>
            <a:off x="550964" y="5329255"/>
            <a:ext cx="349874" cy="36308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5A0C1"/>
              </a:solidFill>
            </a:endParaRPr>
          </a:p>
        </p:txBody>
      </p:sp>
      <p:sp>
        <p:nvSpPr>
          <p:cNvPr id="12" name="Frame 17">
            <a:extLst>
              <a:ext uri="{FF2B5EF4-FFF2-40B4-BE49-F238E27FC236}">
                <a16:creationId xmlns="" xmlns:a16="http://schemas.microsoft.com/office/drawing/2014/main" id="{58F8A379-0A46-497D-BEE4-9DBC3B931AB5}"/>
              </a:ext>
            </a:extLst>
          </p:cNvPr>
          <p:cNvSpPr/>
          <p:nvPr/>
        </p:nvSpPr>
        <p:spPr>
          <a:xfrm>
            <a:off x="550964" y="5869669"/>
            <a:ext cx="349874" cy="36858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85A0C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0839" y="4760187"/>
            <a:ext cx="824316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Мы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обеспечиваем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наши </a:t>
            </a:r>
            <a:r>
              <a:rPr lang="ru-RU" sz="1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эндопротезы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 необходимым инструментом для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их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установки. </a:t>
            </a:r>
          </a:p>
          <a:p>
            <a:pPr algn="just"/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Инструмент изготавливается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на собственном производстве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.</a:t>
            </a:r>
          </a:p>
          <a:p>
            <a:pPr algn="just"/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</a:endParaRPr>
          </a:p>
          <a:p>
            <a:pPr algn="just"/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Организовано сервисное обслуживание.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pitchFamily="34" charset="0"/>
            </a:endParaRPr>
          </a:p>
        </p:txBody>
      </p:sp>
      <p:pic>
        <p:nvPicPr>
          <p:cNvPr id="8195" name="Picture 3" descr="C:\Users\Вадим\Desktop\Солянка\22.09.2018\Материал\nabor_4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2742" y="1146413"/>
            <a:ext cx="4138170" cy="3361144"/>
          </a:xfrm>
          <a:prstGeom prst="rect">
            <a:avLst/>
          </a:prstGeom>
          <a:noFill/>
        </p:spPr>
      </p:pic>
      <p:pic>
        <p:nvPicPr>
          <p:cNvPr id="13" name="Picture 2" descr="ЭСИ лого бирюз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4" y="106505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0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3352" y="209324"/>
            <a:ext cx="7350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rgbClr val="85A0C1"/>
                </a:solidFill>
                <a:latin typeface="+mj-lt"/>
              </a:defRPr>
            </a:lvl1pPr>
          </a:lstStyle>
          <a:p>
            <a:pPr algn="ctr"/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Динамика производства комплектов эндопротезов по годам (шт)</a:t>
            </a:r>
            <a:endParaRPr lang="ru-RU" b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" name="Picture 2" descr="ЭСИ лого бирю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64" y="106505"/>
            <a:ext cx="685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ounded Rectangle 3"/>
          <p:cNvSpPr/>
          <p:nvPr/>
        </p:nvSpPr>
        <p:spPr>
          <a:xfrm>
            <a:off x="410930" y="5271772"/>
            <a:ext cx="8559982" cy="827360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27750" y="5420517"/>
            <a:ext cx="82431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itchFamily="34" charset="0"/>
              </a:rPr>
              <a:t>С 2004 года более 80 000 пациентам иплантированы эндопротезы производства ГК ЭСИ.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724800"/>
              </p:ext>
            </p:extLst>
          </p:nvPr>
        </p:nvGraphicFramePr>
        <p:xfrm>
          <a:off x="1874107" y="1439561"/>
          <a:ext cx="5177481" cy="330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02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3377</TotalTime>
  <Words>542</Words>
  <Application>Microsoft Office PowerPoint</Application>
  <PresentationFormat>Экран (4:3)</PresentationFormat>
  <Paragraphs>97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1_Тема Office</vt:lpstr>
      <vt:lpstr>Презентация PowerPoint</vt:lpstr>
      <vt:lpstr>Презентация PowerPoint</vt:lpstr>
      <vt:lpstr>ЭТАПЫ РАЗВИТИЯ КОМПАНИИ:</vt:lpstr>
      <vt:lpstr>Презентация PowerPoint</vt:lpstr>
      <vt:lpstr>Презентация PowerPoint</vt:lpstr>
      <vt:lpstr>Презентация PowerPoint</vt:lpstr>
      <vt:lpstr>ЭНДОПРОТЕЗ ТАЗОБЕДРЕННОГО СУСТАВА  С БИПОЛЯРНОЙ ГОЛОВКОЙ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imtz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Мамонова</dc:creator>
  <cp:lastModifiedBy>Букова Наталья Николаевна</cp:lastModifiedBy>
  <cp:revision>519</cp:revision>
  <cp:lastPrinted>2025-01-27T05:19:17Z</cp:lastPrinted>
  <dcterms:created xsi:type="dcterms:W3CDTF">2018-05-14T06:56:20Z</dcterms:created>
  <dcterms:modified xsi:type="dcterms:W3CDTF">2025-08-12T04:32:39Z</dcterms:modified>
</cp:coreProperties>
</file>